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9" r:id="rId2"/>
    <p:sldId id="263" r:id="rId3"/>
    <p:sldId id="258" r:id="rId4"/>
    <p:sldId id="259" r:id="rId5"/>
    <p:sldId id="257" r:id="rId6"/>
    <p:sldId id="260" r:id="rId7"/>
    <p:sldId id="261" r:id="rId8"/>
    <p:sldId id="270" r:id="rId9"/>
    <p:sldId id="256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510"/>
  </p:normalViewPr>
  <p:slideViewPr>
    <p:cSldViewPr snapToGrid="0" snapToObjects="1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1094D5-E140-46E8-9E06-DE51CA795A4A}" type="doc">
      <dgm:prSet loTypeId="urn:microsoft.com/office/officeart/2016/7/layout/BasicProcessNew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F787D57-F3BD-4F0A-AB00-0B929DCE2C5A}">
      <dgm:prSet/>
      <dgm:spPr>
        <a:solidFill>
          <a:schemeClr val="accent1"/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/>
            <a:t>La candela si spegnerà ?</a:t>
          </a:r>
        </a:p>
      </dgm:t>
    </dgm:pt>
    <dgm:pt modelId="{3645AB5A-3DBB-42C4-9641-F8BFED417E07}" type="parTrans" cxnId="{D20F2C1D-D09E-4A3C-9559-E283C6A17709}">
      <dgm:prSet/>
      <dgm:spPr/>
      <dgm:t>
        <a:bodyPr/>
        <a:lstStyle/>
        <a:p>
          <a:endParaRPr lang="en-US"/>
        </a:p>
      </dgm:t>
    </dgm:pt>
    <dgm:pt modelId="{101C5368-9C14-49F8-A247-F758FF23E312}" type="sibTrans" cxnId="{D20F2C1D-D09E-4A3C-9559-E283C6A1770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2EA4C25-E1D9-487A-A8A9-546C9ADEF2CF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/>
            <a:t>L’acqua entrerà nel bicchiere ?</a:t>
          </a:r>
        </a:p>
      </dgm:t>
    </dgm:pt>
    <dgm:pt modelId="{D44AC6D7-3DAE-4DDE-A0F1-4F78A2BE7931}" type="parTrans" cxnId="{021885D7-86F4-4026-B242-DEE556F4295E}">
      <dgm:prSet/>
      <dgm:spPr/>
      <dgm:t>
        <a:bodyPr/>
        <a:lstStyle/>
        <a:p>
          <a:endParaRPr lang="en-US"/>
        </a:p>
      </dgm:t>
    </dgm:pt>
    <dgm:pt modelId="{C4EA4318-F472-40CC-B5AF-5CBD20D57F48}" type="sibTrans" cxnId="{021885D7-86F4-4026-B242-DEE556F4295E}">
      <dgm:prSet/>
      <dgm:spPr/>
      <dgm:t>
        <a:bodyPr/>
        <a:lstStyle/>
        <a:p>
          <a:endParaRPr lang="en-US"/>
        </a:p>
      </dgm:t>
    </dgm:pt>
    <dgm:pt modelId="{BA05AEF0-DE45-4883-A4F0-5DFA3F08C82D}" type="pres">
      <dgm:prSet presAssocID="{3C1094D5-E140-46E8-9E06-DE51CA795A4A}" presName="Name0" presStyleCnt="0">
        <dgm:presLayoutVars>
          <dgm:dir/>
          <dgm:resizeHandles val="exact"/>
        </dgm:presLayoutVars>
      </dgm:prSet>
      <dgm:spPr/>
    </dgm:pt>
    <dgm:pt modelId="{35616988-A4D8-4807-9F60-D23C5A691F34}" type="pres">
      <dgm:prSet presAssocID="{AF787D57-F3BD-4F0A-AB00-0B929DCE2C5A}" presName="node" presStyleLbl="node1" presStyleIdx="0" presStyleCnt="3">
        <dgm:presLayoutVars>
          <dgm:bulletEnabled val="1"/>
        </dgm:presLayoutVars>
      </dgm:prSet>
      <dgm:spPr/>
    </dgm:pt>
    <dgm:pt modelId="{333B8751-AD02-4784-AF4E-EB767AB3AF6D}" type="pres">
      <dgm:prSet presAssocID="{101C5368-9C14-49F8-A247-F758FF23E312}" presName="sibTransSpacerBeforeConnector" presStyleCnt="0"/>
      <dgm:spPr/>
    </dgm:pt>
    <dgm:pt modelId="{AD75F49F-9940-4219-8692-105EA1EB73F6}" type="pres">
      <dgm:prSet presAssocID="{101C5368-9C14-49F8-A247-F758FF23E312}" presName="sibTrans" presStyleLbl="node1" presStyleIdx="1" presStyleCnt="3"/>
      <dgm:spPr/>
    </dgm:pt>
    <dgm:pt modelId="{2F7D3CCE-8CF1-4F43-9DDB-6674456FD302}" type="pres">
      <dgm:prSet presAssocID="{101C5368-9C14-49F8-A247-F758FF23E312}" presName="sibTransSpacerAfterConnector" presStyleCnt="0"/>
      <dgm:spPr/>
    </dgm:pt>
    <dgm:pt modelId="{86F6EA8A-46BB-4E21-A020-9E3E794F9B67}" type="pres">
      <dgm:prSet presAssocID="{D2EA4C25-E1D9-487A-A8A9-546C9ADEF2CF}" presName="node" presStyleLbl="node1" presStyleIdx="2" presStyleCnt="3">
        <dgm:presLayoutVars>
          <dgm:bulletEnabled val="1"/>
        </dgm:presLayoutVars>
      </dgm:prSet>
      <dgm:spPr/>
    </dgm:pt>
  </dgm:ptLst>
  <dgm:cxnLst>
    <dgm:cxn modelId="{BC933B16-A5AE-40DA-9FF3-1AA0FCB1D925}" type="presOf" srcId="{AF787D57-F3BD-4F0A-AB00-0B929DCE2C5A}" destId="{35616988-A4D8-4807-9F60-D23C5A691F34}" srcOrd="0" destOrd="0" presId="urn:microsoft.com/office/officeart/2016/7/layout/BasicProcessNew"/>
    <dgm:cxn modelId="{D20F2C1D-D09E-4A3C-9559-E283C6A17709}" srcId="{3C1094D5-E140-46E8-9E06-DE51CA795A4A}" destId="{AF787D57-F3BD-4F0A-AB00-0B929DCE2C5A}" srcOrd="0" destOrd="0" parTransId="{3645AB5A-3DBB-42C4-9641-F8BFED417E07}" sibTransId="{101C5368-9C14-49F8-A247-F758FF23E312}"/>
    <dgm:cxn modelId="{63DDDC7A-4016-4BC8-B48E-2EF7CC82EA10}" type="presOf" srcId="{101C5368-9C14-49F8-A247-F758FF23E312}" destId="{AD75F49F-9940-4219-8692-105EA1EB73F6}" srcOrd="0" destOrd="0" presId="urn:microsoft.com/office/officeart/2016/7/layout/BasicProcessNew"/>
    <dgm:cxn modelId="{9970628D-EFBE-49DE-9EF6-772FF268DDF6}" type="presOf" srcId="{D2EA4C25-E1D9-487A-A8A9-546C9ADEF2CF}" destId="{86F6EA8A-46BB-4E21-A020-9E3E794F9B67}" srcOrd="0" destOrd="0" presId="urn:microsoft.com/office/officeart/2016/7/layout/BasicProcessNew"/>
    <dgm:cxn modelId="{D42452C1-F909-473F-97E7-75B7A4062536}" type="presOf" srcId="{3C1094D5-E140-46E8-9E06-DE51CA795A4A}" destId="{BA05AEF0-DE45-4883-A4F0-5DFA3F08C82D}" srcOrd="0" destOrd="0" presId="urn:microsoft.com/office/officeart/2016/7/layout/BasicProcessNew"/>
    <dgm:cxn modelId="{021885D7-86F4-4026-B242-DEE556F4295E}" srcId="{3C1094D5-E140-46E8-9E06-DE51CA795A4A}" destId="{D2EA4C25-E1D9-487A-A8A9-546C9ADEF2CF}" srcOrd="1" destOrd="0" parTransId="{D44AC6D7-3DAE-4DDE-A0F1-4F78A2BE7931}" sibTransId="{C4EA4318-F472-40CC-B5AF-5CBD20D57F48}"/>
    <dgm:cxn modelId="{0E598E7B-16A9-4F6B-A944-3C75A67BDC05}" type="presParOf" srcId="{BA05AEF0-DE45-4883-A4F0-5DFA3F08C82D}" destId="{35616988-A4D8-4807-9F60-D23C5A691F34}" srcOrd="0" destOrd="0" presId="urn:microsoft.com/office/officeart/2016/7/layout/BasicProcessNew"/>
    <dgm:cxn modelId="{5482B3E7-B4FF-4002-ADF8-E9AD088CB127}" type="presParOf" srcId="{BA05AEF0-DE45-4883-A4F0-5DFA3F08C82D}" destId="{333B8751-AD02-4784-AF4E-EB767AB3AF6D}" srcOrd="1" destOrd="0" presId="urn:microsoft.com/office/officeart/2016/7/layout/BasicProcessNew"/>
    <dgm:cxn modelId="{8EE129E0-445F-40B9-8E63-4EDBD7B7A499}" type="presParOf" srcId="{BA05AEF0-DE45-4883-A4F0-5DFA3F08C82D}" destId="{AD75F49F-9940-4219-8692-105EA1EB73F6}" srcOrd="2" destOrd="0" presId="urn:microsoft.com/office/officeart/2016/7/layout/BasicProcessNew"/>
    <dgm:cxn modelId="{69F1A1BE-0C70-4984-A327-470DDAF4D515}" type="presParOf" srcId="{BA05AEF0-DE45-4883-A4F0-5DFA3F08C82D}" destId="{2F7D3CCE-8CF1-4F43-9DDB-6674456FD302}" srcOrd="3" destOrd="0" presId="urn:microsoft.com/office/officeart/2016/7/layout/BasicProcessNew"/>
    <dgm:cxn modelId="{34FB0FB9-2C44-4E7B-9E41-EC640566D5F9}" type="presParOf" srcId="{BA05AEF0-DE45-4883-A4F0-5DFA3F08C82D}" destId="{86F6EA8A-46BB-4E21-A020-9E3E794F9B67}" srcOrd="4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616988-A4D8-4807-9F60-D23C5A691F34}">
      <dsp:nvSpPr>
        <dsp:cNvPr id="0" name=""/>
        <dsp:cNvSpPr/>
      </dsp:nvSpPr>
      <dsp:spPr>
        <a:xfrm>
          <a:off x="4994" y="90605"/>
          <a:ext cx="4746426" cy="2847855"/>
        </a:xfrm>
        <a:prstGeom prst="rect">
          <a:avLst/>
        </a:prstGeom>
        <a:solidFill>
          <a:schemeClr val="accent1"/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2711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La candela si spegnerà ?</a:t>
          </a:r>
        </a:p>
      </dsp:txBody>
      <dsp:txXfrm>
        <a:off x="4994" y="90605"/>
        <a:ext cx="4746426" cy="2847855"/>
      </dsp:txXfrm>
    </dsp:sp>
    <dsp:sp modelId="{AD75F49F-9940-4219-8692-105EA1EB73F6}">
      <dsp:nvSpPr>
        <dsp:cNvPr id="0" name=""/>
        <dsp:cNvSpPr/>
      </dsp:nvSpPr>
      <dsp:spPr>
        <a:xfrm>
          <a:off x="4825618" y="1393033"/>
          <a:ext cx="711963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2187096"/>
            <a:satOff val="-4210"/>
            <a:lumOff val="294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6F6EA8A-46BB-4E21-A020-9E3E794F9B67}">
      <dsp:nvSpPr>
        <dsp:cNvPr id="0" name=""/>
        <dsp:cNvSpPr/>
      </dsp:nvSpPr>
      <dsp:spPr>
        <a:xfrm>
          <a:off x="5611779" y="90605"/>
          <a:ext cx="4746426" cy="2847855"/>
        </a:xfrm>
        <a:prstGeom prst="rect">
          <a:avLst/>
        </a:prstGeom>
        <a:solidFill>
          <a:schemeClr val="accent1">
            <a:lumMod val="7500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2711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L’acqua entrerà nel bicchiere ?</a:t>
          </a:r>
        </a:p>
      </dsp:txBody>
      <dsp:txXfrm>
        <a:off x="5611779" y="90605"/>
        <a:ext cx="4746426" cy="2847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DECD27-4239-4BCC-8E87-8576A964D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5375D8-E4BA-4277-806B-F3CF31A6E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54B88E-1F93-4A7B-AB6E-CD481170D5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FBE6EB-B50F-4007-A333-52B998873D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359A02-2743-499E-874F-CE79DF13EF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041E6-8F05-4C0D-B69F-8860A888BCF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29031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8BD8EC08-95DF-49A2-82EE-AB3ADCD1A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9517" y="458881"/>
            <a:ext cx="8829213" cy="810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it-IT" altLang="it-IT" sz="2400" b="1" dirty="0">
                <a:latin typeface="Calibri" panose="020F0502020204030204" pitchFamily="34" charset="0"/>
                <a:ea typeface="DejaVu Sans"/>
                <a:cs typeface="DejaVu Sans"/>
              </a:rPr>
              <a:t>ISTITUTO COMPRENSIVO TRENTO 5</a:t>
            </a:r>
          </a:p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it-IT" altLang="it-IT" sz="2400" b="1" dirty="0">
                <a:latin typeface="Calibri" panose="020F0502020204030204" pitchFamily="34" charset="0"/>
                <a:ea typeface="DejaVu Sans"/>
                <a:cs typeface="DejaVu Sans"/>
              </a:rPr>
              <a:t>Scuola secondaria di primo grado “G. </a:t>
            </a:r>
            <a:r>
              <a:rPr lang="it-IT" altLang="it-IT" sz="2400" b="1" dirty="0" err="1">
                <a:latin typeface="Calibri" panose="020F0502020204030204" pitchFamily="34" charset="0"/>
                <a:ea typeface="DejaVu Sans"/>
                <a:cs typeface="DejaVu Sans"/>
              </a:rPr>
              <a:t>Bresadola</a:t>
            </a:r>
            <a:r>
              <a:rPr lang="it-IT" altLang="it-IT" sz="2400" b="1" dirty="0">
                <a:latin typeface="Calibri" panose="020F0502020204030204" pitchFamily="34" charset="0"/>
                <a:ea typeface="DejaVu Sans"/>
                <a:cs typeface="DejaVu Sans"/>
              </a:rPr>
              <a:t>”</a:t>
            </a: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F7D01456-673F-4D2E-A039-655900698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00213"/>
            <a:ext cx="12191999" cy="171367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it-IT" altLang="it-IT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ittleBird" pitchFamily="2" charset="0"/>
                <a:cs typeface="DejaVu Sans" pitchFamily="34" charset="0"/>
              </a:rPr>
              <a:t>OPEN DAY SCIENZE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it-IT" altLang="it-IT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LittleBird" pitchFamily="2" charset="0"/>
                <a:cs typeface="DejaVu Sans" pitchFamily="34" charset="0"/>
              </a:rPr>
              <a:t>quinta edizione</a:t>
            </a: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E81DD38D-982D-4F41-A593-B0F08772A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29000"/>
            <a:ext cx="1219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altLang="it-IT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DejaVu Sans" pitchFamily="34" charset="0"/>
              </a:rPr>
              <a:t>a.s.</a:t>
            </a:r>
            <a:r>
              <a:rPr lang="it-IT" altLang="it-IT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DejaVu Sans" pitchFamily="34" charset="0"/>
              </a:rPr>
              <a:t> 2018/2019</a:t>
            </a:r>
          </a:p>
        </p:txBody>
      </p:sp>
      <p:pic>
        <p:nvPicPr>
          <p:cNvPr id="20485" name="Picture 5" descr="logotn5">
            <a:extLst>
              <a:ext uri="{FF2B5EF4-FFF2-40B4-BE49-F238E27FC236}">
                <a16:creationId xmlns:a16="http://schemas.microsoft.com/office/drawing/2014/main" id="{FC61E79A-5A67-41FA-8279-5187D1300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4923">
            <a:off x="1966429" y="274925"/>
            <a:ext cx="830263" cy="1030288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6" name="Picture 6" descr="logo_TYSC_2015_16">
            <a:extLst>
              <a:ext uri="{FF2B5EF4-FFF2-40B4-BE49-F238E27FC236}">
                <a16:creationId xmlns:a16="http://schemas.microsoft.com/office/drawing/2014/main" id="{603D3D28-51A0-48E1-A28B-C01205FBC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824" y="4267200"/>
            <a:ext cx="3816350" cy="12954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9" name="Line 7">
            <a:extLst>
              <a:ext uri="{FF2B5EF4-FFF2-40B4-BE49-F238E27FC236}">
                <a16:creationId xmlns:a16="http://schemas.microsoft.com/office/drawing/2014/main" id="{A6E5F546-C2C9-4D81-A161-EB888B4B57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1409237"/>
            <a:ext cx="12192000" cy="46324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8" name="Text Box 8">
            <a:extLst>
              <a:ext uri="{FF2B5EF4-FFF2-40B4-BE49-F238E27FC236}">
                <a16:creationId xmlns:a16="http://schemas.microsoft.com/office/drawing/2014/main" id="{5F4FE24A-C194-45DA-8C10-1C10C2001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671" y="5661025"/>
            <a:ext cx="4015407" cy="712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lang="it-IT" altLang="it-IT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DejaVu Sans" pitchFamily="34" charset="0"/>
              </a:rPr>
              <a:t>30 novembre 2018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72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220"/>
                            </p:stCondLst>
                            <p:childTnLst>
                              <p:par>
                                <p:cTn id="1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220"/>
                            </p:stCondLst>
                            <p:childTnLst>
                              <p:par>
                                <p:cTn id="1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220"/>
                            </p:stCondLst>
                            <p:childTnLst>
                              <p:par>
                                <p:cTn id="2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72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/>
      <p:bldP spid="20484" grpId="0"/>
      <p:bldP spid="20484" grpId="1"/>
      <p:bldP spid="2048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930BB1-292C-1D47-8BCD-001C579E5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28" y="1588878"/>
            <a:ext cx="3474720" cy="3680244"/>
          </a:xfrm>
        </p:spPr>
        <p:txBody>
          <a:bodyPr>
            <a:normAutofit/>
          </a:bodyPr>
          <a:lstStyle/>
          <a:p>
            <a:r>
              <a:rPr lang="it-IT" sz="5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variabile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A3327B-79EA-FD4C-834F-BF415E59FD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93080" y="667580"/>
            <a:ext cx="6642806" cy="529809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t-IT" sz="4800" cap="none" dirty="0"/>
              <a:t>Abbiamo provato a sostituire l’acqua con il detersivo per piatti ma per la grande differenza di densità il detersivo non sale.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53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59A881-BBE8-6C49-91FA-6CC1E8A13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748862"/>
            <a:ext cx="12191999" cy="2680138"/>
          </a:xfrm>
        </p:spPr>
        <p:txBody>
          <a:bodyPr>
            <a:noAutofit/>
          </a:bodyPr>
          <a:lstStyle/>
          <a:p>
            <a:r>
              <a:rPr lang="it-IT" sz="9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candela galleggiante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3CC92B-BCD7-4C45-9ED2-F71676D1D5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3659759"/>
            <a:ext cx="12191999" cy="24438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3600" cap="none" dirty="0"/>
              <a:t>Mattia </a:t>
            </a:r>
            <a:r>
              <a:rPr lang="it-IT" sz="3600" cap="none" dirty="0" err="1"/>
              <a:t>Leonardelli</a:t>
            </a:r>
            <a:r>
              <a:rPr lang="it-IT" sz="3600" cap="none" dirty="0"/>
              <a:t>, Matteo Lunelli</a:t>
            </a:r>
          </a:p>
          <a:p>
            <a:pPr marL="0" indent="0" algn="ctr">
              <a:buNone/>
            </a:pPr>
            <a:r>
              <a:rPr lang="it-IT" sz="3600" cap="none" dirty="0"/>
              <a:t>Leonardo </a:t>
            </a:r>
            <a:r>
              <a:rPr lang="it-IT" sz="3600" cap="none" dirty="0" err="1"/>
              <a:t>Pintarelli</a:t>
            </a:r>
            <a:r>
              <a:rPr lang="it-IT" sz="3600" cap="none" dirty="0"/>
              <a:t>, Sebastian </a:t>
            </a:r>
            <a:r>
              <a:rPr lang="it-IT" sz="3600" cap="none" dirty="0" err="1"/>
              <a:t>Mokoi</a:t>
            </a:r>
            <a:endParaRPr lang="it-IT" sz="3600" cap="none" dirty="0"/>
          </a:p>
          <a:p>
            <a:pPr marL="0" indent="0" algn="ctr">
              <a:buNone/>
            </a:pPr>
            <a:r>
              <a:rPr lang="it-IT" sz="36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classe 2G</a:t>
            </a:r>
          </a:p>
        </p:txBody>
      </p:sp>
    </p:spTree>
    <p:extLst>
      <p:ext uri="{BB962C8B-B14F-4D97-AF65-F5344CB8AC3E}">
        <p14:creationId xmlns:p14="http://schemas.microsoft.com/office/powerpoint/2010/main" val="175527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DDCEC01-B0D2-AD43-89E8-383943F6B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588878"/>
            <a:ext cx="2844002" cy="3680244"/>
          </a:xfrm>
        </p:spPr>
        <p:txBody>
          <a:bodyPr>
            <a:normAutofit/>
          </a:bodyPr>
          <a:lstStyle/>
          <a:p>
            <a:r>
              <a:rPr lang="it-IT" sz="4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MATERIALI E STRUMENTI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B2D9CE-C424-1340-AA19-43B29E31429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34794" y="1049695"/>
            <a:ext cx="6642806" cy="475861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t-IT" sz="3200" cap="none" dirty="0"/>
              <a:t>Acqua </a:t>
            </a:r>
            <a:r>
              <a:rPr lang="it-IT" sz="3200" dirty="0"/>
              <a:t>(h2o)</a:t>
            </a:r>
          </a:p>
          <a:p>
            <a:pPr marL="0" indent="0">
              <a:buNone/>
            </a:pPr>
            <a:r>
              <a:rPr lang="it-IT" sz="3200" cap="none" dirty="0"/>
              <a:t>Piatto</a:t>
            </a:r>
          </a:p>
          <a:p>
            <a:pPr marL="0" indent="0">
              <a:buNone/>
            </a:pPr>
            <a:r>
              <a:rPr lang="it-IT" sz="3200" cap="none" dirty="0"/>
              <a:t>Bicchiere/ vaso di </a:t>
            </a:r>
            <a:r>
              <a:rPr lang="it-IT" sz="3200" cap="none" dirty="0" err="1"/>
              <a:t>di</a:t>
            </a:r>
            <a:r>
              <a:rPr lang="it-IT" sz="3200" cap="none" dirty="0"/>
              <a:t> varie dimensioni</a:t>
            </a:r>
          </a:p>
          <a:p>
            <a:pPr marL="0" indent="0">
              <a:buNone/>
            </a:pPr>
            <a:r>
              <a:rPr lang="it-IT" sz="3200" cap="none" dirty="0"/>
              <a:t>Candela</a:t>
            </a:r>
          </a:p>
          <a:p>
            <a:pPr marL="0" indent="0">
              <a:buNone/>
            </a:pPr>
            <a:r>
              <a:rPr lang="it-IT" sz="3200" cap="none" dirty="0"/>
              <a:t>Colorante alimentare (rosso)</a:t>
            </a:r>
          </a:p>
          <a:p>
            <a:pPr marL="0" indent="0">
              <a:buNone/>
            </a:pPr>
            <a:r>
              <a:rPr lang="it-IT" sz="3200" cap="none" dirty="0"/>
              <a:t>Accendino</a:t>
            </a:r>
          </a:p>
          <a:p>
            <a:pPr marL="0" indent="0">
              <a:buNone/>
            </a:pPr>
            <a:r>
              <a:rPr lang="it-IT" sz="3200" cap="none" dirty="0"/>
              <a:t>Detersivo (per la variabile)</a:t>
            </a:r>
            <a:endParaRPr lang="it-IT" sz="32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127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9DE378C-952F-E445-AAC3-E1CCAB4E0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557" y="1588878"/>
            <a:ext cx="3375837" cy="3680244"/>
          </a:xfrm>
        </p:spPr>
        <p:txBody>
          <a:bodyPr>
            <a:normAutofit/>
          </a:bodyPr>
          <a:lstStyle/>
          <a:p>
            <a:pPr algn="l"/>
            <a:r>
              <a:rPr lang="it-IT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PROCEDIMENTO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31C401-6B52-434F-9B17-A777B0EBDB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34794" y="1049695"/>
            <a:ext cx="6642806" cy="475861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t-IT" sz="4400" cap="none" dirty="0"/>
              <a:t>Prendere il piatto e versare l’acqua al suo interno, mettere la candela nel piatto e accenderla, coprire col vaso rovesciato e osservare.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030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99992E-5888-A440-8EB6-EA3409727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domande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8" name="CasellaDiTesto 4">
            <a:extLst>
              <a:ext uri="{FF2B5EF4-FFF2-40B4-BE49-F238E27FC236}">
                <a16:creationId xmlns:a16="http://schemas.microsoft.com/office/drawing/2014/main" id="{80EED0E9-9AD9-4F35-BED9-114B70EF72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2245749"/>
              </p:ext>
            </p:extLst>
          </p:nvPr>
        </p:nvGraphicFramePr>
        <p:xfrm>
          <a:off x="914400" y="2532475"/>
          <a:ext cx="10363200" cy="3029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4087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88EAC97-2DA5-C140-BE48-500455D47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588878"/>
            <a:ext cx="2844002" cy="3680244"/>
          </a:xfrm>
        </p:spPr>
        <p:txBody>
          <a:bodyPr>
            <a:normAutofit/>
          </a:bodyPr>
          <a:lstStyle/>
          <a:p>
            <a:r>
              <a:rPr lang="it-IT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IPOTESI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8E3EB8-F58C-D24A-A875-1F8DED32BA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34794" y="1049695"/>
            <a:ext cx="6642806" cy="475861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t-IT" sz="6000" cap="none" dirty="0"/>
              <a:t>Secondo noi la candela si spegnerà ma l’acqua non salirà nel vaso.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9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9">
            <a:extLst>
              <a:ext uri="{FF2B5EF4-FFF2-40B4-BE49-F238E27FC236}">
                <a16:creationId xmlns:a16="http://schemas.microsoft.com/office/drawing/2014/main" id="{48FE65CB-EFD8-497D-A30A-093E20EAC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tavolo, parete, piatto, interni&#10;&#10;Descrizione generata automaticamente">
            <a:extLst>
              <a:ext uri="{FF2B5EF4-FFF2-40B4-BE49-F238E27FC236}">
                <a16:creationId xmlns:a16="http://schemas.microsoft.com/office/drawing/2014/main" id="{4B502DB5-DCD6-4E75-9C33-1DD035EAD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5" y="842404"/>
            <a:ext cx="6909479" cy="5182109"/>
          </a:xfrm>
          <a:prstGeom prst="roundRect">
            <a:avLst>
              <a:gd name="adj" fmla="val 298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20" name="Picture 11">
            <a:extLst>
              <a:ext uri="{FF2B5EF4-FFF2-40B4-BE49-F238E27FC236}">
                <a16:creationId xmlns:a16="http://schemas.microsoft.com/office/drawing/2014/main" id="{E3265C2A-0A58-43AD-A406-8F4478E28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A649FCC-F2ED-594F-9941-95EE8888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9332" y="300969"/>
            <a:ext cx="3352128" cy="1573863"/>
          </a:xfrm>
        </p:spPr>
        <p:txBody>
          <a:bodyPr>
            <a:normAutofit/>
          </a:bodyPr>
          <a:lstStyle/>
          <a:p>
            <a:pPr algn="l"/>
            <a:r>
              <a:rPr lang="it-IT" b="1" dirty="0"/>
              <a:t>osservazioni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6951D3-ABC0-5F44-B62C-A2565FC2B2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96408" y="1488345"/>
            <a:ext cx="3352128" cy="46873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cap="none" dirty="0"/>
              <a:t>Appena mettiamo il vaso sopra la candela, passa qualche secondo e l’acqua inizia a salire piano piano finché non si prosciuga del tutto e la candela si spegne.</a:t>
            </a:r>
          </a:p>
        </p:txBody>
      </p:sp>
    </p:spTree>
    <p:extLst>
      <p:ext uri="{BB962C8B-B14F-4D97-AF65-F5344CB8AC3E}">
        <p14:creationId xmlns:p14="http://schemas.microsoft.com/office/powerpoint/2010/main" val="36847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200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screenshot&#10;&#10;Descrizione generata automaticamente">
            <a:extLst>
              <a:ext uri="{FF2B5EF4-FFF2-40B4-BE49-F238E27FC236}">
                <a16:creationId xmlns:a16="http://schemas.microsoft.com/office/drawing/2014/main" id="{3A23721A-315E-4A53-A80B-5936C5FC5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135" y="783996"/>
            <a:ext cx="9613729" cy="52589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9953FB0D-4918-427E-A06D-7C9CFA98EB38}"/>
              </a:ext>
            </a:extLst>
          </p:cNvPr>
          <p:cNvSpPr/>
          <p:nvPr/>
        </p:nvSpPr>
        <p:spPr>
          <a:xfrm>
            <a:off x="1955409" y="5162842"/>
            <a:ext cx="8581293" cy="6893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905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1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8D7DD0-110F-43F3-A7E4-B51873CBF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9FEECE5-74B1-F245-A2BD-34D0AFEAB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074" y="1588878"/>
            <a:ext cx="2844002" cy="36802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400">
                <a:solidFill>
                  <a:srgbClr val="FFFFFF"/>
                </a:solidFill>
              </a:rPr>
              <a:t>conclusioni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ttotitolo 2">
                <a:extLst>
                  <a:ext uri="{FF2B5EF4-FFF2-40B4-BE49-F238E27FC236}">
                    <a16:creationId xmlns:a16="http://schemas.microsoft.com/office/drawing/2014/main" id="{5810A760-C659-1643-96BE-2FC8C35ADF39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634794" y="1049695"/>
                <a:ext cx="6642806" cy="4758611"/>
              </a:xfrm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indent="-228600" algn="l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r>
                  <a:rPr lang="en-US" sz="1700">
                    <a:solidFill>
                      <a:schemeClr val="tx1"/>
                    </a:solidFill>
                  </a:rPr>
                  <a:t>L’ acqua si alza per due motivi:</a:t>
                </a:r>
              </a:p>
              <a:p>
                <a:pPr indent="-228600" algn="l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r>
                  <a:rPr lang="en-US" sz="1700">
                    <a:solidFill>
                      <a:schemeClr val="tx1"/>
                    </a:solidFill>
                  </a:rPr>
                  <a:t>1 CHIMICO: Composizione ARIA, 80% N2 gas inerte</a:t>
                </a:r>
              </a:p>
              <a:p>
                <a:pPr indent="-228600" algn="l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r>
                  <a:rPr lang="en-US" sz="1700">
                    <a:solidFill>
                      <a:schemeClr val="tx1"/>
                    </a:solidFill>
                  </a:rPr>
                  <a:t>                                                20% O2 comburente</a:t>
                </a:r>
              </a:p>
              <a:p>
                <a:pPr indent="-228600" algn="l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r>
                  <a:rPr lang="en-US" sz="1700">
                    <a:solidFill>
                      <a:schemeClr val="tx1"/>
                    </a:solidFill>
                  </a:rPr>
                  <a:t>          La combustione produce    CO2 + H2O</a:t>
                </a:r>
              </a:p>
              <a:p>
                <a:pPr indent="-228600" algn="l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r>
                  <a:rPr lang="en-US" sz="170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7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7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17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700">
                    <a:solidFill>
                      <a:schemeClr val="tx1"/>
                    </a:solidFill>
                  </a:rPr>
                  <a:t> dell’ossigeno rimane gas (occupando lo stesso volume)</a:t>
                </a:r>
              </a:p>
              <a:p>
                <a:pPr indent="-228600" algn="l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r>
                  <a:rPr lang="en-US" sz="170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7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7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7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1700">
                    <a:solidFill>
                      <a:schemeClr val="tx1"/>
                    </a:solidFill>
                  </a:rPr>
                  <a:t> dell’ossigeno da vapore acqueo condensa e si trasforma in H2O</a:t>
                </a:r>
              </a:p>
              <a:p>
                <a:pPr indent="-228600" algn="l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r>
                  <a:rPr lang="en-US" sz="1700">
                    <a:solidFill>
                      <a:schemeClr val="tx1"/>
                    </a:solidFill>
                  </a:rPr>
                  <a:t>   occupando meno volume e crea una DEPRESSIONE.</a:t>
                </a:r>
              </a:p>
              <a:p>
                <a:pPr indent="-228600" algn="l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r>
                  <a:rPr lang="en-US" sz="1700">
                    <a:solidFill>
                      <a:schemeClr val="tx1"/>
                    </a:solidFill>
                  </a:rPr>
                  <a:t> 2  FISICO : La candela si spegne perché l’ossigeno si esaurisce, l’aria calda          contenuta all’interno del vaso si raffredda diminuendo il volume e aumenta    ulteriormente la DEPRESIONE.</a:t>
                </a:r>
              </a:p>
              <a:p>
                <a:pPr indent="-228600" algn="l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endParaRPr lang="en-US" sz="170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Sottotitolo 2">
                <a:extLst>
                  <a:ext uri="{FF2B5EF4-FFF2-40B4-BE49-F238E27FC236}">
                    <a16:creationId xmlns:a16="http://schemas.microsoft.com/office/drawing/2014/main" id="{5810A760-C659-1643-96BE-2FC8C35ADF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634794" y="1049695"/>
                <a:ext cx="6642806" cy="4758611"/>
              </a:xfrm>
              <a:blipFill>
                <a:blip r:embed="rId5"/>
                <a:stretch>
                  <a:fillRect l="-550" t="-307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92850"/>
      </p:ext>
    </p:extLst>
  </p:cSld>
  <p:clrMapOvr>
    <a:masterClrMapping/>
  </p:clrMapOvr>
</p:sld>
</file>

<file path=ppt/theme/theme1.xml><?xml version="1.0" encoding="utf-8"?>
<a:theme xmlns:a="http://schemas.openxmlformats.org/drawingml/2006/main" name="Gocci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TM04033925[[fn=Goccia]]</Template>
  <TotalTime>24</TotalTime>
  <Words>271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LittleBird</vt:lpstr>
      <vt:lpstr>Tw Cen MT</vt:lpstr>
      <vt:lpstr>Goccia</vt:lpstr>
      <vt:lpstr>Presentazione standard di PowerPoint</vt:lpstr>
      <vt:lpstr>La candela galleggiante</vt:lpstr>
      <vt:lpstr> MATERIALI E STRUMENTI</vt:lpstr>
      <vt:lpstr>PROCEDIMENTO</vt:lpstr>
      <vt:lpstr>domande</vt:lpstr>
      <vt:lpstr>IPOTESI</vt:lpstr>
      <vt:lpstr>osservazioni</vt:lpstr>
      <vt:lpstr>Presentazione standard di PowerPoint</vt:lpstr>
      <vt:lpstr>conclusioni</vt:lpstr>
      <vt:lpstr>variabile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Mavi Cicinelli</dc:creator>
  <cp:lastModifiedBy>Mavi Cicinelli</cp:lastModifiedBy>
  <cp:revision>3</cp:revision>
  <dcterms:created xsi:type="dcterms:W3CDTF">2019-01-20T18:01:09Z</dcterms:created>
  <dcterms:modified xsi:type="dcterms:W3CDTF">2019-01-20T18:26:02Z</dcterms:modified>
</cp:coreProperties>
</file>